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olors1.xml" ContentType="application/vnd.ms-office.chartcolorstyle+xml"/>
  <Override PartName="/ppt/charts/style1.xml" ContentType="application/vnd.ms-office.chart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6"/>
  </p:notesMasterIdLst>
  <p:handoutMasterIdLst>
    <p:handoutMasterId r:id="rId17"/>
  </p:handoutMasterIdLst>
  <p:sldIdLst>
    <p:sldId id="264" r:id="rId3"/>
    <p:sldId id="281" r:id="rId4"/>
    <p:sldId id="276" r:id="rId5"/>
    <p:sldId id="287" r:id="rId6"/>
    <p:sldId id="280" r:id="rId7"/>
    <p:sldId id="277" r:id="rId8"/>
    <p:sldId id="282" r:id="rId9"/>
    <p:sldId id="283" r:id="rId10"/>
    <p:sldId id="285" r:id="rId11"/>
    <p:sldId id="284" r:id="rId12"/>
    <p:sldId id="286" r:id="rId13"/>
    <p:sldId id="266" r:id="rId14"/>
    <p:sldId id="288" r:id="rId15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65747" autoAdjust="0"/>
  </p:normalViewPr>
  <p:slideViewPr>
    <p:cSldViewPr showGuides="1">
      <p:cViewPr varScale="1">
        <p:scale>
          <a:sx n="49" d="100"/>
          <a:sy n="49" d="100"/>
        </p:scale>
        <p:origin x="1458" y="4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600" b="1"/>
              <a:t>Housing</a:t>
            </a:r>
            <a:r>
              <a:rPr lang="en-CA" sz="2600" b="1" baseline="0"/>
              <a:t> Starts for Burton and Geary, 2010 to 2014</a:t>
            </a:r>
            <a:endParaRPr lang="en-CA" sz="2600" b="1"/>
          </a:p>
        </c:rich>
      </c:tx>
      <c:layout>
        <c:manualLayout>
          <c:xMode val="edge"/>
          <c:yMode val="edge"/>
          <c:x val="0.13613624336345265"/>
          <c:y val="1.27487671596223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4203041605445254E-2"/>
          <c:y val="9.8982224879402628E-2"/>
          <c:w val="0.87722583480892635"/>
          <c:h val="0.85477082324877729"/>
        </c:manualLayout>
      </c:layout>
      <c:lineChart>
        <c:grouping val="standard"/>
        <c:varyColors val="0"/>
        <c:ser>
          <c:idx val="0"/>
          <c:order val="0"/>
          <c:tx>
            <c:strRef>
              <c:f>Burton!$L$3</c:f>
              <c:strCache>
                <c:ptCount val="1"/>
                <c:pt idx="0">
                  <c:v>Burton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346092503987242E-2"/>
                  <c:y val="-2.8906952994714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9314194577352467E-3"/>
                  <c:y val="-2.4089127495595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036682615629983E-3"/>
                  <c:y val="2.168021474603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Burton!$K$4:$K$8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Burton!$L$4:$L$8</c:f>
              <c:numCache>
                <c:formatCode>General</c:formatCode>
                <c:ptCount val="5"/>
                <c:pt idx="0">
                  <c:v>10</c:v>
                </c:pt>
                <c:pt idx="1">
                  <c:v>16</c:v>
                </c:pt>
                <c:pt idx="2">
                  <c:v>12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Burton!$M$3</c:f>
              <c:strCache>
                <c:ptCount val="1"/>
                <c:pt idx="0">
                  <c:v>Geary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7.6555023923444978E-3"/>
                  <c:y val="-3.1315865744274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4453476497357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Burton!$K$4:$K$8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Burton!$M$4:$M$8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716160"/>
        <c:axId val="182716544"/>
      </c:lineChart>
      <c:catAx>
        <c:axId val="18271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16544"/>
        <c:crosses val="autoZero"/>
        <c:auto val="1"/>
        <c:lblAlgn val="ctr"/>
        <c:lblOffset val="100"/>
        <c:noMultiLvlLbl val="0"/>
      </c:catAx>
      <c:valAx>
        <c:axId val="18271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1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26368476369342"/>
          <c:y val="0.73031667487658081"/>
          <c:w val="0.12823397075365578"/>
          <c:h val="0.25019724092759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CA" sz="2000" b="1" dirty="0">
                <a:solidFill>
                  <a:schemeClr val="tx1"/>
                </a:solidFill>
              </a:rPr>
              <a:t>Percentage</a:t>
            </a:r>
            <a:r>
              <a:rPr lang="en-CA" sz="2000" b="1" baseline="0" dirty="0">
                <a:solidFill>
                  <a:schemeClr val="tx1"/>
                </a:solidFill>
              </a:rPr>
              <a:t> of Listings Sold per year, 2014 and </a:t>
            </a:r>
            <a:r>
              <a:rPr lang="en-CA" sz="2000" b="1" baseline="0" dirty="0" smtClean="0">
                <a:solidFill>
                  <a:schemeClr val="tx1"/>
                </a:solidFill>
              </a:rPr>
              <a:t>2015 (to October 2015)</a:t>
            </a:r>
            <a:endParaRPr lang="en-CA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030030066982712"/>
          <c:y val="1.162874632195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8485458980548779"/>
          <c:y val="7.2030112167202592E-2"/>
          <c:w val="0.4929116163850305"/>
          <c:h val="0.80732492733011552"/>
        </c:manualLayout>
      </c:layout>
      <c:barChart>
        <c:barDir val="bar"/>
        <c:grouping val="clustered"/>
        <c:varyColors val="0"/>
        <c:ser>
          <c:idx val="0"/>
          <c:order val="0"/>
          <c:tx>
            <c:v>2014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'housing sales'!$B$8:$B$18</c:f>
              <c:strCache>
                <c:ptCount val="11"/>
                <c:pt idx="0">
                  <c:v>Hill Area</c:v>
                </c:pt>
                <c:pt idx="1">
                  <c:v>Downtown / Woodstock Road</c:v>
                </c:pt>
                <c:pt idx="2">
                  <c:v>Skyline Acres / Southwood Park</c:v>
                </c:pt>
                <c:pt idx="3">
                  <c:v>Lincoln / Lower Lincoln, Rusagonis</c:v>
                </c:pt>
                <c:pt idx="4">
                  <c:v>Oromocto / Burton / Geary</c:v>
                </c:pt>
                <c:pt idx="5">
                  <c:v>Lower Hanwell, Rainsford Lane / Hanwell / Mazerolle Settlement</c:v>
                </c:pt>
                <c:pt idx="6">
                  <c:v>Silverwood / Island View / Kingsclear</c:v>
                </c:pt>
                <c:pt idx="7">
                  <c:v>New Maryland / Nasonworth, Charters Settlement / Beaverdam</c:v>
                </c:pt>
                <c:pt idx="8">
                  <c:v>Nashwaaksis / Douglas, Keswick / Burtt's Corner</c:v>
                </c:pt>
                <c:pt idx="9">
                  <c:v>Marysville / Maugerville / Nashwaak</c:v>
                </c:pt>
                <c:pt idx="10">
                  <c:v>York County South / Sunbury &amp; Queens County South and North 
/ York County West / Carlton County / Charlotte County</c:v>
                </c:pt>
              </c:strCache>
            </c:strRef>
          </c:cat>
          <c:val>
            <c:numRef>
              <c:f>'housing sales'!$E$8:$E$18</c:f>
              <c:numCache>
                <c:formatCode>0%</c:formatCode>
                <c:ptCount val="11"/>
                <c:pt idx="0">
                  <c:v>0.37226277372262773</c:v>
                </c:pt>
                <c:pt idx="1">
                  <c:v>0.4</c:v>
                </c:pt>
                <c:pt idx="2">
                  <c:v>0.4358974358974359</c:v>
                </c:pt>
                <c:pt idx="3">
                  <c:v>0.43287671232876712</c:v>
                </c:pt>
                <c:pt idx="4">
                  <c:v>0.49521531100478466</c:v>
                </c:pt>
                <c:pt idx="5">
                  <c:v>0.35507246376811596</c:v>
                </c:pt>
                <c:pt idx="6">
                  <c:v>0.28767123287671231</c:v>
                </c:pt>
                <c:pt idx="7">
                  <c:v>0.48165137614678899</c:v>
                </c:pt>
                <c:pt idx="8">
                  <c:v>0.39781591263650545</c:v>
                </c:pt>
                <c:pt idx="9">
                  <c:v>0.32495164410058025</c:v>
                </c:pt>
                <c:pt idx="10">
                  <c:v>0.30656934306569344</c:v>
                </c:pt>
              </c:numCache>
            </c:numRef>
          </c:val>
        </c:ser>
        <c:ser>
          <c:idx val="1"/>
          <c:order val="1"/>
          <c:tx>
            <c:v>2015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'housing sales'!$B$8:$B$18</c:f>
              <c:strCache>
                <c:ptCount val="11"/>
                <c:pt idx="0">
                  <c:v>Hill Area</c:v>
                </c:pt>
                <c:pt idx="1">
                  <c:v>Downtown / Woodstock Road</c:v>
                </c:pt>
                <c:pt idx="2">
                  <c:v>Skyline Acres / Southwood Park</c:v>
                </c:pt>
                <c:pt idx="3">
                  <c:v>Lincoln / Lower Lincoln, Rusagonis</c:v>
                </c:pt>
                <c:pt idx="4">
                  <c:v>Oromocto / Burton / Geary</c:v>
                </c:pt>
                <c:pt idx="5">
                  <c:v>Lower Hanwell, Rainsford Lane / Hanwell / Mazerolle Settlement</c:v>
                </c:pt>
                <c:pt idx="6">
                  <c:v>Silverwood / Island View / Kingsclear</c:v>
                </c:pt>
                <c:pt idx="7">
                  <c:v>New Maryland / Nasonworth, Charters Settlement / Beaverdam</c:v>
                </c:pt>
                <c:pt idx="8">
                  <c:v>Nashwaaksis / Douglas, Keswick / Burtt's Corner</c:v>
                </c:pt>
                <c:pt idx="9">
                  <c:v>Marysville / Maugerville / Nashwaak</c:v>
                </c:pt>
                <c:pt idx="10">
                  <c:v>York County South / Sunbury &amp; Queens County South and North 
/ York County West / Carlton County / Charlotte County</c:v>
                </c:pt>
              </c:strCache>
            </c:strRef>
          </c:cat>
          <c:val>
            <c:numRef>
              <c:f>'housing sales'!$H$8:$H$18</c:f>
              <c:numCache>
                <c:formatCode>0%</c:formatCode>
                <c:ptCount val="11"/>
                <c:pt idx="0">
                  <c:v>0.46268656716417911</c:v>
                </c:pt>
                <c:pt idx="1">
                  <c:v>0.43478260869565216</c:v>
                </c:pt>
                <c:pt idx="2">
                  <c:v>0.449438202247191</c:v>
                </c:pt>
                <c:pt idx="3">
                  <c:v>0.45337620578778137</c:v>
                </c:pt>
                <c:pt idx="4">
                  <c:v>0.42459396751740142</c:v>
                </c:pt>
                <c:pt idx="5">
                  <c:v>0.5</c:v>
                </c:pt>
                <c:pt idx="6">
                  <c:v>0.28235294117647058</c:v>
                </c:pt>
                <c:pt idx="7">
                  <c:v>0.53488372093023251</c:v>
                </c:pt>
                <c:pt idx="8">
                  <c:v>0.45913043478260868</c:v>
                </c:pt>
                <c:pt idx="9">
                  <c:v>0.39387308533916848</c:v>
                </c:pt>
                <c:pt idx="10">
                  <c:v>0.3188405797101449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664520"/>
        <c:axId val="181664904"/>
      </c:barChart>
      <c:catAx>
        <c:axId val="181664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64904"/>
        <c:crosses val="autoZero"/>
        <c:auto val="1"/>
        <c:lblAlgn val="ctr"/>
        <c:lblOffset val="100"/>
        <c:noMultiLvlLbl val="0"/>
      </c:catAx>
      <c:valAx>
        <c:axId val="181664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6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0.59904</cdr:x>
      <cdr:y>0.34779</cdr:y>
    </cdr:from>
    <cdr:to>
      <cdr:x>0.69091</cdr:x>
      <cdr:y>0.52123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62651" y="18335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0.53595</cdr:x>
      <cdr:y>0.20225</cdr:y>
    </cdr:from>
    <cdr:to>
      <cdr:x>0.79117</cdr:x>
      <cdr:y>0.37278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04656" y="1296144"/>
          <a:ext cx="2811815" cy="1092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CA" sz="2000" dirty="0"/>
            <a:t>Start of Construction </a:t>
          </a:r>
          <a:endParaRPr lang="en-CA" sz="2000" dirty="0" smtClean="0"/>
        </a:p>
        <a:p xmlns:a="http://schemas.openxmlformats.org/drawingml/2006/main">
          <a:pPr algn="ctr"/>
          <a:r>
            <a:rPr lang="en-CA" sz="2000" dirty="0" smtClean="0"/>
            <a:t>of </a:t>
          </a:r>
          <a:r>
            <a:rPr lang="en-CA" sz="2000" dirty="0"/>
            <a:t>new </a:t>
          </a:r>
          <a:r>
            <a:rPr lang="en-CA" sz="2000" dirty="0" smtClean="0"/>
            <a:t>Geary </a:t>
          </a:r>
        </a:p>
        <a:p xmlns:a="http://schemas.openxmlformats.org/drawingml/2006/main">
          <a:pPr algn="ctr"/>
          <a:r>
            <a:rPr lang="en-CA" sz="2000" dirty="0" smtClean="0"/>
            <a:t>Elementary</a:t>
          </a:r>
          <a:r>
            <a:rPr lang="en-CA" sz="2000" baseline="0" dirty="0" smtClean="0"/>
            <a:t> </a:t>
          </a:r>
          <a:r>
            <a:rPr lang="en-CA" sz="2000" baseline="0" dirty="0"/>
            <a:t>School</a:t>
          </a:r>
          <a:r>
            <a:rPr lang="en-CA" sz="2000" dirty="0"/>
            <a:t> </a:t>
          </a:r>
        </a:p>
      </cdr:txBody>
    </cdr:sp>
  </cdr:relSizeAnchor>
  <cdr:relSizeAnchor xmlns:cdr="http://schemas.openxmlformats.org/drawingml/2006/chartDrawing">
    <cdr:from>
      <cdr:x>0.66013</cdr:x>
      <cdr:y>0.35955</cdr:y>
    </cdr:from>
    <cdr:to>
      <cdr:x>0.66013</cdr:x>
      <cdr:y>0.44944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7272808" y="2304256"/>
          <a:ext cx="0" cy="57606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0.87745</cdr:x>
      <cdr:y>0.60035</cdr:y>
    </cdr:from>
    <cdr:to>
      <cdr:x>0.98178</cdr:x>
      <cdr:y>0.65248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38042" y="3290886"/>
          <a:ext cx="872507" cy="285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100" dirty="0">
              <a:solidFill>
                <a:schemeClr val="tx1"/>
              </a:solidFill>
            </a:rPr>
            <a:t>Highest 2014</a:t>
          </a:r>
        </a:p>
      </cdr:txBody>
    </cdr:sp>
  </cdr:relSizeAnchor>
  <cdr:relSizeAnchor xmlns:cdr="http://schemas.openxmlformats.org/drawingml/2006/chartDrawing">
    <cdr:from>
      <cdr:x>0.89408</cdr:x>
      <cdr:y>0.57081</cdr:y>
    </cdr:from>
    <cdr:to>
      <cdr:x>0.92597</cdr:x>
      <cdr:y>0.60209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 flipV="1">
          <a:off x="7477124" y="3128963"/>
          <a:ext cx="266700" cy="1714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0.86076</cdr:x>
      <cdr:y>0.49003</cdr:y>
    </cdr:from>
    <cdr:to>
      <cdr:x>0.96359</cdr:x>
      <cdr:y>0.5304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9793094" y="3211033"/>
          <a:ext cx="1169924" cy="26453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100" dirty="0"/>
            <a:t>Average for 2015</a:t>
          </a:r>
        </a:p>
      </cdr:txBody>
    </cdr:sp>
  </cdr:relSizeAnchor>
  <cdr:relSizeAnchor xmlns:cdr="http://schemas.openxmlformats.org/drawingml/2006/chartDrawing">
    <cdr:from>
      <cdr:x>0.84177</cdr:x>
      <cdr:y>0.51564</cdr:y>
    </cdr:from>
    <cdr:to>
      <cdr:x>0.861</cdr:x>
      <cdr:y>0.52747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>
          <a:off x="9577064" y="3378848"/>
          <a:ext cx="218806" cy="7753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12/23/2015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12/23/2015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6404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964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5192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045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200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75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45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14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68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495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775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3436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63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12/23/2015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12/23/2015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12/23/2015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12/23/2015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12/23/2015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12/23/2015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Economic Development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741760"/>
          </a:xfrm>
        </p:spPr>
        <p:txBody>
          <a:bodyPr>
            <a:normAutofit/>
          </a:bodyPr>
          <a:lstStyle/>
          <a:p>
            <a:r>
              <a:rPr lang="en-US" b="1" dirty="0" smtClean="0"/>
              <a:t>Michelle Doherty, </a:t>
            </a:r>
            <a:r>
              <a:rPr lang="en-US" b="1" dirty="0" err="1" smtClean="0"/>
              <a:t>P.Eng</a:t>
            </a:r>
            <a:r>
              <a:rPr lang="en-US" b="1" dirty="0" smtClean="0"/>
              <a:t>, MPLAN</a:t>
            </a:r>
          </a:p>
          <a:p>
            <a:r>
              <a:rPr lang="en-US" i="1" dirty="0" smtClean="0"/>
              <a:t>Community Member &amp; Mother of a Kindergartener at Burton Elementary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Local Economic Benefits</a:t>
            </a:r>
            <a:endParaRPr lang="en-CA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556792"/>
            <a:ext cx="10157354" cy="5040560"/>
          </a:xfrm>
        </p:spPr>
        <p:txBody>
          <a:bodyPr>
            <a:normAutofit/>
          </a:bodyPr>
          <a:lstStyle/>
          <a:p>
            <a:r>
              <a:rPr lang="en-US" dirty="0" smtClean="0"/>
              <a:t>A young, well-employed population = disposable income (a good portion likely spent in nearby </a:t>
            </a:r>
            <a:r>
              <a:rPr lang="en-US" dirty="0" err="1" smtClean="0"/>
              <a:t>Oromocto</a:t>
            </a:r>
            <a:r>
              <a:rPr lang="en-US" dirty="0" smtClean="0"/>
              <a:t>);</a:t>
            </a:r>
          </a:p>
          <a:p>
            <a:r>
              <a:rPr lang="en-US" dirty="0" smtClean="0"/>
              <a:t>Burton Averages 11 housing starts per year (versus 7 average for Geary). </a:t>
            </a:r>
            <a:r>
              <a:rPr lang="en-US" dirty="0"/>
              <a:t>Economic benefits per new home:</a:t>
            </a:r>
          </a:p>
          <a:p>
            <a:pPr lvl="1">
              <a:buFontTx/>
              <a:buChar char="-"/>
            </a:pPr>
            <a:r>
              <a:rPr lang="en-US" dirty="0" smtClean="0"/>
              <a:t>Increase in the tax base (each new home = approximately </a:t>
            </a:r>
            <a:r>
              <a:rPr lang="en-US" dirty="0"/>
              <a:t>$2,000 in property </a:t>
            </a:r>
            <a:r>
              <a:rPr lang="en-US"/>
              <a:t>tax </a:t>
            </a:r>
            <a:r>
              <a:rPr lang="en-US" smtClean="0"/>
              <a:t>per annum);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New </a:t>
            </a:r>
            <a:r>
              <a:rPr lang="en-US" dirty="0" smtClean="0"/>
              <a:t>homes (and renovations) </a:t>
            </a:r>
            <a:r>
              <a:rPr lang="en-US" dirty="0"/>
              <a:t>in Burton generally constructed by local contractors (R. </a:t>
            </a:r>
            <a:r>
              <a:rPr lang="en-US" dirty="0" err="1"/>
              <a:t>Maillet</a:t>
            </a:r>
            <a:r>
              <a:rPr lang="en-US" dirty="0"/>
              <a:t> &amp; Sons, </a:t>
            </a:r>
            <a:r>
              <a:rPr lang="en-US" dirty="0" err="1"/>
              <a:t>Rocan</a:t>
            </a:r>
            <a:r>
              <a:rPr lang="en-US" dirty="0"/>
              <a:t> Construction, Merle </a:t>
            </a:r>
            <a:r>
              <a:rPr lang="en-US" dirty="0" smtClean="0"/>
              <a:t>Smith &amp; Sons Ltd., </a:t>
            </a:r>
            <a:r>
              <a:rPr lang="en-US" dirty="0"/>
              <a:t>Herb Parent, etc.). New homes increase income to local residents;</a:t>
            </a:r>
          </a:p>
          <a:p>
            <a:pPr lvl="1">
              <a:buFontTx/>
              <a:buChar char="-"/>
            </a:pPr>
            <a:r>
              <a:rPr lang="en-US" dirty="0" smtClean="0"/>
              <a:t>For new homes (and renovations) - building </a:t>
            </a:r>
            <a:r>
              <a:rPr lang="en-US" dirty="0"/>
              <a:t>materials and equipment generally sourced from </a:t>
            </a:r>
            <a:r>
              <a:rPr lang="en-US" dirty="0" err="1"/>
              <a:t>Oromocto</a:t>
            </a:r>
            <a:r>
              <a:rPr lang="en-US" dirty="0"/>
              <a:t> and surrounding area suppliers (</a:t>
            </a:r>
            <a:r>
              <a:rPr lang="en-US" dirty="0" err="1"/>
              <a:t>Roblynn</a:t>
            </a:r>
            <a:r>
              <a:rPr lang="en-US" dirty="0"/>
              <a:t> Home Hardware, Canadian Tire, etc.), contributing further to the local </a:t>
            </a:r>
            <a:r>
              <a:rPr lang="en-US" dirty="0" smtClean="0"/>
              <a:t>economy.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44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/>
          </a:bodyPr>
          <a:lstStyle/>
          <a:p>
            <a:r>
              <a:rPr lang="en-US" sz="5000" dirty="0" smtClean="0"/>
              <a:t>Possible Economic Losses</a:t>
            </a:r>
            <a:endParaRPr lang="en-CA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268760"/>
            <a:ext cx="10157354" cy="52565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Burton Elementary is closed, negative economic impacts within the community may include:</a:t>
            </a:r>
          </a:p>
          <a:p>
            <a:pPr lvl="1"/>
            <a:r>
              <a:rPr lang="en-US" dirty="0" smtClean="0"/>
              <a:t>declining growth rate (loss in potential tax base);</a:t>
            </a:r>
          </a:p>
          <a:p>
            <a:pPr lvl="1"/>
            <a:r>
              <a:rPr lang="en-US" dirty="0" smtClean="0"/>
              <a:t>Removal of one of the few employers/services available within the Burton;</a:t>
            </a:r>
          </a:p>
          <a:p>
            <a:pPr lvl="1"/>
            <a:r>
              <a:rPr lang="en-US" dirty="0" smtClean="0"/>
              <a:t>Incoming military families may choose other communities where new schools have recently been built (Lincoln/Geary) </a:t>
            </a:r>
            <a:r>
              <a:rPr lang="en-US" dirty="0"/>
              <a:t>or </a:t>
            </a:r>
            <a:r>
              <a:rPr lang="en-US" dirty="0" smtClean="0"/>
              <a:t>other places outside </a:t>
            </a:r>
            <a:r>
              <a:rPr lang="en-US" dirty="0" err="1" smtClean="0"/>
              <a:t>Oromocto</a:t>
            </a:r>
            <a:r>
              <a:rPr lang="en-US" dirty="0" smtClean="0"/>
              <a:t> such as New Maryland: </a:t>
            </a:r>
          </a:p>
          <a:p>
            <a:pPr lvl="1"/>
            <a:r>
              <a:rPr lang="en-US" dirty="0" smtClean="0"/>
              <a:t>Military families who choose areas such as Lincoln, New Maryland or anywhere in between, will likely spend the bulk of their disposable income in Fredericton as opposed to </a:t>
            </a:r>
            <a:r>
              <a:rPr lang="en-US" dirty="0" err="1" smtClean="0"/>
              <a:t>Oromocto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New housing starts in Lincoln, New Maryland, or other </a:t>
            </a:r>
            <a:r>
              <a:rPr lang="en-US" dirty="0"/>
              <a:t>areas </a:t>
            </a:r>
            <a:r>
              <a:rPr lang="en-US" dirty="0" smtClean="0"/>
              <a:t>west/northwest of </a:t>
            </a:r>
            <a:r>
              <a:rPr lang="en-US" dirty="0" err="1" smtClean="0"/>
              <a:t>Oromocto</a:t>
            </a:r>
            <a:r>
              <a:rPr lang="en-US" dirty="0" smtClean="0"/>
              <a:t> will likely source material, equipment and contractors from Fredericton (= economic loss for </a:t>
            </a:r>
            <a:r>
              <a:rPr lang="en-US" dirty="0" err="1" smtClean="0"/>
              <a:t>Oromocto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699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1664804"/>
            <a:ext cx="7008574" cy="1080120"/>
          </a:xfrm>
        </p:spPr>
        <p:txBody>
          <a:bodyPr>
            <a:noAutofit/>
          </a:bodyPr>
          <a:lstStyle/>
          <a:p>
            <a:r>
              <a:rPr lang="en-US" sz="2800" dirty="0" smtClean="0"/>
              <a:t>From an Economic Development standpoint, this could lead to: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804" y="259805"/>
            <a:ext cx="7008574" cy="1296987"/>
          </a:xfrm>
        </p:spPr>
        <p:txBody>
          <a:bodyPr/>
          <a:lstStyle/>
          <a:p>
            <a:r>
              <a:rPr lang="en-US" sz="5000" b="1" dirty="0" smtClean="0"/>
              <a:t>W</a:t>
            </a:r>
            <a:r>
              <a:rPr lang="en-US" b="1" dirty="0" smtClean="0"/>
              <a:t>hat If?</a:t>
            </a:r>
            <a:r>
              <a:rPr lang="en-US" dirty="0" smtClean="0"/>
              <a:t>....Burton Elementary remained open with upgrades?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5820" y="2564904"/>
            <a:ext cx="7488832" cy="3869692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Residential Growth = increased housing starts, increased tax base; increased income to local contractors and local </a:t>
            </a:r>
            <a:r>
              <a:rPr lang="en-US" sz="2400" dirty="0" err="1" smtClean="0"/>
              <a:t>Oromocto</a:t>
            </a:r>
            <a:r>
              <a:rPr lang="en-US" sz="2400" dirty="0" smtClean="0"/>
              <a:t> suppliers;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in general or home based businesses such as day cares, to service the growing community = increased local income;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recreational developments (ball fields, playgrounds, recreational clubs, etc.);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Community and other Groups;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/</a:t>
            </a:r>
            <a:br>
              <a:rPr lang="en-US" dirty="0" smtClean="0"/>
            </a:br>
            <a:r>
              <a:rPr lang="en-US" dirty="0" smtClean="0"/>
              <a:t>Merci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34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According to Policy 409</a:t>
            </a:r>
            <a:endParaRPr lang="en-CA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709" y="4022452"/>
            <a:ext cx="10157354" cy="2430884"/>
          </a:xfrm>
        </p:spPr>
        <p:txBody>
          <a:bodyPr>
            <a:noAutofit/>
          </a:bodyPr>
          <a:lstStyle/>
          <a:p>
            <a:r>
              <a:rPr lang="en-US" sz="3000" dirty="0" smtClean="0"/>
              <a:t>In addition to physical projects (which create jobs), economic development may also be viewed as any efforts that seek to improve the economic well-being and quality of life for a community by </a:t>
            </a:r>
            <a:r>
              <a:rPr lang="en-US" sz="3000" b="1" dirty="0" smtClean="0"/>
              <a:t>supporting</a:t>
            </a:r>
            <a:r>
              <a:rPr lang="en-US" sz="3000" dirty="0" smtClean="0"/>
              <a:t> or </a:t>
            </a:r>
            <a:r>
              <a:rPr lang="en-US" sz="3000" b="1" dirty="0" smtClean="0"/>
              <a:t>growing incomes </a:t>
            </a:r>
            <a:r>
              <a:rPr lang="en-US" sz="3000" dirty="0" smtClean="0"/>
              <a:t>and the </a:t>
            </a:r>
            <a:r>
              <a:rPr lang="en-US" sz="3000" b="1" dirty="0" smtClean="0"/>
              <a:t>tax base</a:t>
            </a:r>
            <a:r>
              <a:rPr lang="en-US" sz="3000" dirty="0" smtClean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69709" y="1700808"/>
            <a:ext cx="10157354" cy="2150864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6.4.2 DEC must consider a number of criteria including:</a:t>
            </a:r>
          </a:p>
          <a:p>
            <a:pPr lvl="1"/>
            <a:r>
              <a:rPr lang="en-US" sz="2600" b="1" i="1" dirty="0" smtClean="0"/>
              <a:t>Economic development</a:t>
            </a:r>
            <a:r>
              <a:rPr lang="en-US" sz="2600" dirty="0" smtClean="0"/>
              <a:t>: consideration of planned and future economic development projects in the community or surrounding area.</a:t>
            </a:r>
          </a:p>
        </p:txBody>
      </p:sp>
    </p:spTree>
    <p:extLst>
      <p:ext uri="{BB962C8B-B14F-4D97-AF65-F5344CB8AC3E}">
        <p14:creationId xmlns:p14="http://schemas.microsoft.com/office/powerpoint/2010/main" val="9372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Burton, New Brunswick</a:t>
            </a:r>
            <a:endParaRPr lang="en-US" sz="5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823544"/>
          </a:xfrm>
        </p:spPr>
        <p:txBody>
          <a:bodyPr>
            <a:normAutofit/>
          </a:bodyPr>
          <a:lstStyle/>
          <a:p>
            <a:r>
              <a:rPr lang="en-CA" sz="2600" dirty="0" smtClean="0"/>
              <a:t>Population ~2,400</a:t>
            </a:r>
          </a:p>
          <a:p>
            <a:r>
              <a:rPr lang="en-CA" sz="2600" dirty="0" smtClean="0"/>
              <a:t>Characterized as rural residential</a:t>
            </a:r>
          </a:p>
          <a:p>
            <a:r>
              <a:rPr lang="en-CA" sz="2600" dirty="0" smtClean="0"/>
              <a:t>The Major Employer for Burton residents is the 5th </a:t>
            </a:r>
            <a:r>
              <a:rPr lang="en-CA" sz="2600" dirty="0"/>
              <a:t>Canadian Division Support Base (5 CDSB) Gagetown</a:t>
            </a:r>
            <a:endParaRPr lang="en-CA" sz="2600" dirty="0" smtClean="0"/>
          </a:p>
          <a:p>
            <a:r>
              <a:rPr lang="en-CA" sz="2600" dirty="0" smtClean="0"/>
              <a:t>Within the limits of Burton businesses and / or Services include: Burton </a:t>
            </a:r>
            <a:r>
              <a:rPr lang="en-CA" sz="2600" dirty="0"/>
              <a:t>Elementary </a:t>
            </a:r>
            <a:r>
              <a:rPr lang="en-CA" sz="2600" dirty="0" smtClean="0"/>
              <a:t>School; Burton </a:t>
            </a:r>
            <a:r>
              <a:rPr lang="en-CA" sz="2600" dirty="0"/>
              <a:t>Lions Club</a:t>
            </a:r>
            <a:r>
              <a:rPr lang="en-CA" sz="2600" dirty="0" smtClean="0"/>
              <a:t>; Rob’s </a:t>
            </a:r>
            <a:r>
              <a:rPr lang="en-CA" sz="2600" dirty="0" err="1"/>
              <a:t>Autobody</a:t>
            </a:r>
            <a:r>
              <a:rPr lang="en-CA" sz="2600" dirty="0" smtClean="0"/>
              <a:t>; Burton Courthouse (Service </a:t>
            </a:r>
            <a:r>
              <a:rPr lang="en-CA" sz="2600" dirty="0"/>
              <a:t>New </a:t>
            </a:r>
            <a:r>
              <a:rPr lang="en-CA" sz="2600" dirty="0" smtClean="0"/>
              <a:t>Brunswick, Crown Prosecutor’s </a:t>
            </a:r>
            <a:r>
              <a:rPr lang="en-CA" sz="2600" dirty="0"/>
              <a:t>Regional </a:t>
            </a:r>
            <a:r>
              <a:rPr lang="en-CA" sz="2600" dirty="0" smtClean="0"/>
              <a:t>Office, and Court Services); Burton Ultramar; Gilbert </a:t>
            </a:r>
            <a:r>
              <a:rPr lang="en-CA" sz="2600" dirty="0"/>
              <a:t>Farm </a:t>
            </a:r>
            <a:r>
              <a:rPr lang="en-CA" sz="2600" dirty="0" smtClean="0"/>
              <a:t>Ltd; Pine </a:t>
            </a:r>
            <a:r>
              <a:rPr lang="en-CA" sz="2600" dirty="0"/>
              <a:t>Grove United Church &amp; </a:t>
            </a:r>
            <a:r>
              <a:rPr lang="en-CA" sz="2600" dirty="0" smtClean="0"/>
              <a:t>cemetery; and several </a:t>
            </a:r>
            <a:r>
              <a:rPr lang="en-CA" sz="2600" dirty="0"/>
              <a:t>home-based </a:t>
            </a:r>
            <a:r>
              <a:rPr lang="en-CA" sz="2600" dirty="0" smtClean="0"/>
              <a:t>businesses.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28" y="116632"/>
            <a:ext cx="7530413" cy="5157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980" y="5085184"/>
            <a:ext cx="7681761" cy="134374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Burton School children apple picking at Gilbert Farms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37666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92560"/>
          </a:xfrm>
        </p:spPr>
        <p:txBody>
          <a:bodyPr/>
          <a:lstStyle/>
          <a:p>
            <a:r>
              <a:rPr lang="en-US" dirty="0" smtClean="0"/>
              <a:t>Real Estate - Burton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600" dirty="0" smtClean="0"/>
              <a:t>Future Economic Development projects = housing developments </a:t>
            </a:r>
          </a:p>
          <a:p>
            <a:pPr marL="0" indent="0">
              <a:buNone/>
            </a:pPr>
            <a:r>
              <a:rPr lang="en-US" sz="2600" dirty="0"/>
              <a:t>Burton-Geary Local Service District – one of highest tax bases in New Brunswick and continues to grow</a:t>
            </a:r>
          </a:p>
          <a:p>
            <a:pPr marL="0" indent="0">
              <a:buNone/>
            </a:pPr>
            <a:r>
              <a:rPr lang="en-US" sz="2600" dirty="0"/>
              <a:t>Currently median house price in Burton =</a:t>
            </a:r>
            <a:r>
              <a:rPr lang="en-US" sz="2600" dirty="0" smtClean="0"/>
              <a:t> $224,900 (</a:t>
            </a:r>
            <a:r>
              <a:rPr lang="en-US" sz="2600" dirty="0"/>
              <a:t>October 2015</a:t>
            </a:r>
            <a:r>
              <a:rPr lang="en-US" sz="2600" dirty="0" smtClean="0"/>
              <a:t>)…compare: Lincoln ($224,900) Geary ($138,500) New Maryland ($206,950); </a:t>
            </a:r>
          </a:p>
          <a:p>
            <a:pPr marL="0" indent="0">
              <a:buNone/>
            </a:pPr>
            <a:r>
              <a:rPr lang="en-US" sz="2600" dirty="0" smtClean="0"/>
              <a:t>Housing prices are </a:t>
            </a:r>
            <a:r>
              <a:rPr lang="en-US" sz="2600" dirty="0"/>
              <a:t>considered by Canadian Real Estate Wealth Magazine to be high priced compared to the rest of New </a:t>
            </a:r>
            <a:r>
              <a:rPr lang="en-US" sz="2600" dirty="0" smtClean="0"/>
              <a:t>Brunswick (Home prices are 75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most expensive in the Province; out of 431)</a:t>
            </a:r>
            <a:endParaRPr lang="en-US" sz="2600" dirty="0"/>
          </a:p>
          <a:p>
            <a:pPr marL="0" indent="0">
              <a:buNone/>
            </a:pPr>
            <a:endParaRPr lang="en-CA" sz="2600" dirty="0" smtClean="0"/>
          </a:p>
          <a:p>
            <a:pPr marL="0" indent="0">
              <a:buNone/>
            </a:pPr>
            <a:r>
              <a:rPr lang="en-US" sz="2600" dirty="0" smtClean="0"/>
              <a:t> 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7696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044240"/>
              </p:ext>
            </p:extLst>
          </p:nvPr>
        </p:nvGraphicFramePr>
        <p:xfrm>
          <a:off x="549796" y="260648"/>
          <a:ext cx="1101722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75098"/>
              </p:ext>
            </p:extLst>
          </p:nvPr>
        </p:nvGraphicFramePr>
        <p:xfrm>
          <a:off x="477788" y="0"/>
          <a:ext cx="11377264" cy="655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03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r>
              <a:rPr lang="en-US" sz="5000" dirty="0" smtClean="0"/>
              <a:t>Listings vs. Sales</a:t>
            </a:r>
            <a:endParaRPr lang="en-CA" sz="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76" y="1196752"/>
            <a:ext cx="9228235" cy="32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The Market</a:t>
            </a:r>
            <a:endParaRPr lang="en-CA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Characteristics of people buying or building in Burton:</a:t>
            </a:r>
          </a:p>
          <a:p>
            <a:pPr lvl="1"/>
            <a:r>
              <a:rPr lang="en-US" sz="2600" dirty="0" smtClean="0"/>
              <a:t>Young, middle class families with children;</a:t>
            </a:r>
          </a:p>
          <a:p>
            <a:pPr lvl="1"/>
            <a:r>
              <a:rPr lang="en-US" sz="2600" dirty="0" smtClean="0"/>
              <a:t>Generally one or both parents employed by the military;</a:t>
            </a:r>
          </a:p>
          <a:p>
            <a:pPr lvl="1"/>
            <a:r>
              <a:rPr lang="en-US" sz="2600" dirty="0" smtClean="0"/>
              <a:t>the existence of the Burton Elementary is one of the key factors in families decisions to locate here (anecdotal evidence). </a:t>
            </a:r>
          </a:p>
        </p:txBody>
      </p:sp>
    </p:spTree>
    <p:extLst>
      <p:ext uri="{BB962C8B-B14F-4D97-AF65-F5344CB8AC3E}">
        <p14:creationId xmlns:p14="http://schemas.microsoft.com/office/powerpoint/2010/main" val="393413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0BD4017610B344B758042F773CB230" ma:contentTypeVersion="0" ma:contentTypeDescription="Create a new document." ma:contentTypeScope="" ma:versionID="1d1bcb42a5ec45b0a7eb74843b3fd2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A04354-F502-40A1-88B5-9BC3DEDA63BB}"/>
</file>

<file path=customXml/itemProps2.xml><?xml version="1.0" encoding="utf-8"?>
<ds:datastoreItem xmlns:ds="http://schemas.openxmlformats.org/officeDocument/2006/customXml" ds:itemID="{3C440AB2-522C-4297-BD81-B7543C9959D8}"/>
</file>

<file path=customXml/itemProps3.xml><?xml version="1.0" encoding="utf-8"?>
<ds:datastoreItem xmlns:ds="http://schemas.openxmlformats.org/officeDocument/2006/customXml" ds:itemID="{26CE00BA-2D0B-4140-B712-7509048FFEBC}"/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750</Words>
  <Application>Microsoft Office PowerPoint</Application>
  <PresentationFormat>Custom</PresentationFormat>
  <Paragraphs>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Books 16x9</vt:lpstr>
      <vt:lpstr>Economic Development </vt:lpstr>
      <vt:lpstr>According to Policy 409</vt:lpstr>
      <vt:lpstr>Burton, New Brunswick</vt:lpstr>
      <vt:lpstr>Burton School children apple picking at Gilbert Farms</vt:lpstr>
      <vt:lpstr>Real Estate - Burton</vt:lpstr>
      <vt:lpstr>PowerPoint Presentation</vt:lpstr>
      <vt:lpstr>PowerPoint Presentation</vt:lpstr>
      <vt:lpstr>Listings vs. Sales</vt:lpstr>
      <vt:lpstr>The Market</vt:lpstr>
      <vt:lpstr>Local Economic Benefits</vt:lpstr>
      <vt:lpstr>Possible Economic Losses</vt:lpstr>
      <vt:lpstr>From an Economic Development standpoint, this could lead to:   </vt:lpstr>
      <vt:lpstr>Thank You / Merci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2015-11-29T00:29:02Z</dcterms:created>
  <dcterms:modified xsi:type="dcterms:W3CDTF">2015-12-23T13:41:06Z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  <property fmtid="{D5CDD505-2E9C-101B-9397-08002B2CF9AE}" pid="3" name="ContentTypeId">
    <vt:lpwstr>0x010100850BD4017610B344B758042F773CB230</vt:lpwstr>
  </property>
</Properties>
</file>